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6"/>
  </p:notesMasterIdLst>
  <p:sldIdLst>
    <p:sldId id="256" r:id="rId2"/>
    <p:sldId id="286" r:id="rId3"/>
    <p:sldId id="287" r:id="rId4"/>
    <p:sldId id="288" r:id="rId5"/>
    <p:sldId id="290" r:id="rId6"/>
    <p:sldId id="306" r:id="rId7"/>
    <p:sldId id="289" r:id="rId8"/>
    <p:sldId id="297" r:id="rId9"/>
    <p:sldId id="292" r:id="rId10"/>
    <p:sldId id="293" r:id="rId11"/>
    <p:sldId id="294" r:id="rId12"/>
    <p:sldId id="295" r:id="rId13"/>
    <p:sldId id="296" r:id="rId14"/>
    <p:sldId id="298" r:id="rId15"/>
    <p:sldId id="299" r:id="rId16"/>
    <p:sldId id="300" r:id="rId17"/>
    <p:sldId id="301" r:id="rId18"/>
    <p:sldId id="302" r:id="rId19"/>
    <p:sldId id="303" r:id="rId20"/>
    <p:sldId id="304" r:id="rId21"/>
    <p:sldId id="305" r:id="rId22"/>
    <p:sldId id="257" r:id="rId23"/>
    <p:sldId id="273" r:id="rId24"/>
    <p:sldId id="285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7DF0EB6F-4641-4F9F-842A-826B075691DB}">
          <p14:sldIdLst>
            <p14:sldId id="256"/>
            <p14:sldId id="286"/>
            <p14:sldId id="287"/>
            <p14:sldId id="288"/>
            <p14:sldId id="290"/>
            <p14:sldId id="306"/>
            <p14:sldId id="289"/>
            <p14:sldId id="297"/>
            <p14:sldId id="292"/>
            <p14:sldId id="293"/>
            <p14:sldId id="294"/>
            <p14:sldId id="295"/>
            <p14:sldId id="296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257"/>
          </p14:sldIdLst>
        </p14:section>
        <p14:section name="Untitled Section" id="{0467780C-5F6B-489F-A093-E64B5D533DF0}">
          <p14:sldIdLst>
            <p14:sldId id="273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F9BD"/>
    <a:srgbClr val="FF9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30" autoAdjust="0"/>
    <p:restoredTop sz="95733" autoAdjust="0"/>
  </p:normalViewPr>
  <p:slideViewPr>
    <p:cSldViewPr snapToGrid="0">
      <p:cViewPr varScale="1">
        <p:scale>
          <a:sx n="93" d="100"/>
          <a:sy n="93" d="100"/>
        </p:scale>
        <p:origin x="1628" y="68"/>
      </p:cViewPr>
      <p:guideLst/>
    </p:cSldViewPr>
  </p:slideViewPr>
  <p:outlineViewPr>
    <p:cViewPr>
      <p:scale>
        <a:sx n="33" d="100"/>
        <a:sy n="33" d="100"/>
      </p:scale>
      <p:origin x="0" y="-818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324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50" units="cm"/>
          <inkml:channel name="Y" type="integer" max="17410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11T14:12:09.3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55 0 87 0,'-14'9'14'0,"3"-4"-11"15,-1 6-7-15,3-2-33 0,0 0-26 16</inkml:trace>
</inkml:ink>
</file>

<file path=ppt/media/image1.jp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DF9D4D-9EA6-4037-AB5B-4AEE090FBDF0}" type="datetimeFigureOut">
              <a:rPr lang="en-US" smtClean="0"/>
              <a:t>9/11/2017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386647-7AE0-4CBA-AC4E-932692EE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332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 advances in autonomous robots collaborating to accomplish complex missions have been brought back exciting times for robotics research.</a:t>
            </a:r>
          </a:p>
          <a:p>
            <a:r>
              <a:rPr lang="en-US" dirty="0"/>
              <a:t>They have been applied to build real world systems and found applications in areas like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386647-7AE0-4CBA-AC4E-932692EE63E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02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43838"/>
            <a:ext cx="7543800" cy="955497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8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8921" y="1321617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DRONA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itle 1"/>
          <p:cNvSpPr txBox="1">
            <a:spLocks/>
          </p:cNvSpPr>
          <p:nvPr userDrawn="1"/>
        </p:nvSpPr>
        <p:spPr>
          <a:xfrm>
            <a:off x="822960" y="4452906"/>
            <a:ext cx="7543800" cy="1253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latin typeface="AngsanaUPC" panose="02020603050405020304" pitchFamily="18" charset="-34"/>
              <a:cs typeface="AngsanaUPC" panose="02020603050405020304" pitchFamily="18" charset="-34"/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822960" y="3681725"/>
            <a:ext cx="7543800" cy="9144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asd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334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335640"/>
            <a:ext cx="7543801" cy="453345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400"/>
            </a:lvl1pPr>
            <a:lvl2pPr marL="486918" indent="-285750">
              <a:buFont typeface="Arial" panose="020B0604020202020204" pitchFamily="34" charset="0"/>
              <a:buChar char="•"/>
              <a:defRPr sz="2000">
                <a:solidFill>
                  <a:schemeClr val="accent4">
                    <a:lumMod val="75000"/>
                  </a:schemeClr>
                </a:solidFill>
              </a:defRPr>
            </a:lvl2pPr>
            <a:lvl3pPr marL="669798" indent="-285750">
              <a:buFont typeface="Arial" panose="020B0604020202020204" pitchFamily="34" charset="0"/>
              <a:buChar char="•"/>
              <a:defRPr sz="1600"/>
            </a:lvl3pPr>
            <a:lvl4pPr marL="852678" indent="-285750">
              <a:buFont typeface="Arial" panose="020B0604020202020204" pitchFamily="34" charset="0"/>
              <a:buChar char="•"/>
              <a:defRPr sz="1600"/>
            </a:lvl4pPr>
            <a:lvl5pPr marL="1035558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 Language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7CC721F-1D71-470D-9ADD-E53F1C9EB2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945966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921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22960" y="1273996"/>
            <a:ext cx="3703320" cy="459509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tabLst/>
              <a:defRPr lang="en-US" sz="2000" kern="1200" noProof="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1168" marR="0" indent="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noProof="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69798" marR="0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noProof="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52678" marR="0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noProof="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35558" marR="0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1F394D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F739B">
                    <a:lumMod val="7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486918" marR="0" lvl="1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72A39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669798" marR="0" lvl="2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852678" marR="0" lvl="3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035558" marR="0" lvl="4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273996"/>
            <a:ext cx="3703320" cy="459509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486918" indent="-285750">
              <a:buFont typeface="Arial" panose="020B0604020202020204" pitchFamily="34" charset="0"/>
              <a:buChar char="•"/>
              <a:defRPr>
                <a:solidFill>
                  <a:schemeClr val="accent4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60000"/>
                    <a:lumOff val="40000"/>
                  </a:schemeClr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CAV’15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DRONA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661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CAV’15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Approximate Synchrony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7CC721F-1D71-470D-9ADD-E53F1C9E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670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CAV’15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Approximate Synchrony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2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(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024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25366"/>
            <a:ext cx="7543801" cy="454372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marL="384048" lvl="1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DRONA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AB259EE1-6719-4AB3-8FD4-8FBC3395089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152223"/>
            <a:ext cx="747522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5809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80" r:id="rId4"/>
    <p:sldLayoutId id="2147483681" r:id="rId5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201168" indent="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None/>
        <a:defRPr lang="en-US" sz="1800" kern="1200" dirty="0" smtClean="0">
          <a:solidFill>
            <a:schemeClr val="accent3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6979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5267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3555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drona-org.github.io/Drona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6"/>
          <p:cNvSpPr>
            <a:spLocks noGrp="1"/>
          </p:cNvSpPr>
          <p:nvPr>
            <p:ph type="ctrTitle"/>
          </p:nvPr>
        </p:nvSpPr>
        <p:spPr>
          <a:xfrm>
            <a:off x="475903" y="1433120"/>
            <a:ext cx="8342710" cy="576433"/>
          </a:xfrm>
        </p:spPr>
        <p:txBody>
          <a:bodyPr>
            <a:noAutofit/>
          </a:bodyPr>
          <a:lstStyle/>
          <a:p>
            <a:pPr algn="ctr"/>
            <a:r>
              <a:rPr lang="en-US" sz="4000" dirty="0"/>
              <a:t>Compositional Reasoning of P programs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77251" y="3164003"/>
            <a:ext cx="7543800" cy="1427247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Consolas" panose="020B0609020204030204" pitchFamily="49" charset="0"/>
              </a:rPr>
              <a:t>Ankush Desai</a:t>
            </a:r>
            <a:endParaRPr lang="en-US" sz="2400" b="1" baseline="30000" dirty="0">
              <a:latin typeface="Consolas" panose="020B0609020204030204" pitchFamily="49" charset="0"/>
            </a:endParaRPr>
          </a:p>
          <a:p>
            <a:pPr algn="ctr"/>
            <a:endParaRPr lang="en-US" sz="2400" baseline="30000" dirty="0"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endParaRPr lang="en-US" baseline="30000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13" name="Title 6"/>
          <p:cNvSpPr txBox="1">
            <a:spLocks/>
          </p:cNvSpPr>
          <p:nvPr/>
        </p:nvSpPr>
        <p:spPr>
          <a:xfrm>
            <a:off x="1589584" y="0"/>
            <a:ext cx="6884565" cy="955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Copperplate Gothic Bold" panose="020E0705020206020404" pitchFamily="34" charset="0"/>
              </a:rPr>
              <a:t> P Language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75961" y="3646793"/>
            <a:ext cx="4746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University Of California, Berkeley</a:t>
            </a:r>
          </a:p>
        </p:txBody>
      </p:sp>
      <p:pic>
        <p:nvPicPr>
          <p:cNvPr id="1028" name="Picture 4" descr="@p-org">
            <a:extLst>
              <a:ext uri="{FF2B5EF4-FFF2-40B4-BE49-F238E27FC236}">
                <a16:creationId xmlns:a16="http://schemas.microsoft.com/office/drawing/2014/main" id="{C1962687-0B04-4E19-A281-C0C8FD26E4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13" y="0"/>
            <a:ext cx="1133475" cy="113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209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A99C2-C4EC-4538-A729-3D26ED0DB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Test-Coverage Amplification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A530C-F673-49C7-8DF7-B7CF19C83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72D37-866E-4C21-B7FE-F588139F2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74AB9-1172-46CB-9A7C-9ABCD34C1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48C8A-99F4-43CF-A48E-4E57F6C5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503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A99C2-C4EC-4538-A729-3D26ED0DB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Test-Coverage Amplification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A530C-F673-49C7-8DF7-B7CF19C83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72D37-866E-4C21-B7FE-F588139F2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74AB9-1172-46CB-9A7C-9ABCD34C1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48C8A-99F4-43CF-A48E-4E57F6C5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268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A99C2-C4EC-4538-A729-3D26ED0DB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Compositional vs Monolithic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A530C-F673-49C7-8DF7-B7CF19C83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72D37-866E-4C21-B7FE-F588139F2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74AB9-1172-46CB-9A7C-9ABCD34C1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48C8A-99F4-43CF-A48E-4E57F6C5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333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EBA96-C098-4313-8DD5-7550F558B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32C90-00D5-418A-B878-A186D271F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5FE7A-58B3-47E5-9DDB-EBBD0CD66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4177E-123F-4A63-BD07-798667152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7773B-5526-4097-B954-C77959F2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802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F0825-E690-4064-A883-15E42E40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</a:t>
            </a:r>
            <a:r>
              <a:rPr lang="en-US" dirty="0" err="1"/>
              <a:t>Contructors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6C40A-041F-4188-B712-4875B2289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BDF53-288A-4B69-A520-03B6400E6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C8BB0-263E-4A3F-8CFD-F5865065A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03623-45BB-409B-B0F2-0B3F0034C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377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E1B0A-854C-42C4-A3BC-28E8F6D1A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FB065-8F99-4596-B78C-A2D4BE8C9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891BF-DF92-4C43-BF97-00CD98687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99E8A-D818-4004-8EDA-7F64221DB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1C9C0-15B5-4E9C-917D-53C0844DF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184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5C9E-40D4-4A4A-A98C-AF64F7386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D115F-8699-47B0-866E-A9DA75A2F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72061-486B-4966-866A-0BB7EB52F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9DC6A-5002-456F-A9A5-208E05B4C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78BBA-60BF-40CE-A06E-98F555146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82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F85E-046F-4EDE-8550-FB053FB8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9E8DE-A825-4B32-8F1F-8087B5094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000F5-F52B-4AEF-918B-2CD78F7F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91682-3F34-4BF3-9DFB-2457F1EC0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7F7D-1EEB-45A6-B137-D97FA899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4768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F85E-046F-4EDE-8550-FB053FB8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9E8DE-A825-4B32-8F1F-8087B5094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000F5-F52B-4AEF-918B-2CD78F7F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91682-3F34-4BF3-9DFB-2457F1EC0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7F7D-1EEB-45A6-B137-D97FA899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2724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F85E-046F-4EDE-8550-FB053FB8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9E8DE-A825-4B32-8F1F-8087B5094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Revisit </a:t>
            </a:r>
            <a:r>
              <a:rPr lang="en-US" dirty="0" err="1"/>
              <a:t>PingPong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000F5-F52B-4AEF-918B-2CD78F7F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91682-3F34-4BF3-9DFB-2457F1EC0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7F7D-1EEB-45A6-B137-D97FA899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629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ABC03-0CCE-4DFF-8106-10ECF9B63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02457"/>
          </a:xfrm>
        </p:spPr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C547B-A8B0-4A57-A290-E8E84645F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program is a collection of state machines.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provides primitives for modeling non-determinism and performing “unit” testing.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compiler generates both code for systematic testing and C/C++ code for execution.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systematic testing engine is able to reproduce hard to find heisenbugs in asynchronous message passing programs.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FF53C-93B1-4231-B957-580108DAC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A90CB-0680-404F-98AD-D12785D67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00532-47D5-4467-91B6-4E5CD71CB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5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0BEC5-87E2-4659-8B5E-E152861E8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FEE5B-7B24-425D-B5F6-CDF60506D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Compositional Reasoning and Refinement Checking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26A58-F4B7-4769-B0F2-A92C2A2DF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3E2CD-9E7D-4C01-9877-B8AC26630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54D56-BC51-439D-A8D2-17219F1D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722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163FA-3D08-49D6-9638-8E67105D2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Hiera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09770-AA10-4408-8183-5CB9B9558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ACD0D-AE46-46B2-A8BA-82A36E518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420EC-7811-467A-A269-758D734B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10C81-9287-47C4-8A9A-5E148D230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6297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Autonomous Mobile Robotics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DRONA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026" name="Picture 2" descr="Image result for distributed robotics warehous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5103" y="1335640"/>
            <a:ext cx="2846542" cy="1885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lt tex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609" y="1305157"/>
            <a:ext cx="2258267" cy="2125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agriculture dron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923" y="3801813"/>
            <a:ext cx="3568823" cy="1867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926593" y="3246382"/>
            <a:ext cx="130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Warehouse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82186" y="5688438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Agriculture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79609" y="5623653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Delivery Systems</a:t>
            </a:r>
          </a:p>
        </p:txBody>
      </p:sp>
      <p:pic>
        <p:nvPicPr>
          <p:cNvPr id="1034" name="Picture 10" descr="Image result for multi drones delivering packages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258" y="4117799"/>
            <a:ext cx="3339772" cy="1408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557304" y="3515067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Surveillance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7160" y="3261894"/>
            <a:ext cx="6990193" cy="92333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A major challenge in autonomous mobile robotics is programming robots with </a:t>
            </a:r>
            <a:r>
              <a:rPr lang="en-US" i="1" dirty="0">
                <a:solidFill>
                  <a:srgbClr val="FF0000"/>
                </a:solidFill>
              </a:rPr>
              <a:t>formal guarantees </a:t>
            </a:r>
            <a:r>
              <a:rPr lang="en-US" dirty="0"/>
              <a:t>and </a:t>
            </a:r>
            <a:r>
              <a:rPr lang="en-US" i="1" dirty="0">
                <a:solidFill>
                  <a:srgbClr val="FF0000"/>
                </a:solidFill>
              </a:rPr>
              <a:t>high assurance</a:t>
            </a:r>
            <a:r>
              <a:rPr lang="en-US" dirty="0"/>
              <a:t> of correct operation.</a:t>
            </a:r>
          </a:p>
        </p:txBody>
      </p:sp>
    </p:spTree>
    <p:extLst>
      <p:ext uri="{BB962C8B-B14F-4D97-AF65-F5344CB8AC3E}">
        <p14:creationId xmlns:p14="http://schemas.microsoft.com/office/powerpoint/2010/main" val="406776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Video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DRONA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10" name="demo">
            <a:hlinkClick r:id="" action="ppaction://media"/>
            <a:extLst>
              <a:ext uri="{FF2B5EF4-FFF2-40B4-BE49-F238E27FC236}">
                <a16:creationId xmlns:a16="http://schemas.microsoft.com/office/drawing/2014/main" id="{49DCEB52-0F8C-46FF-AE52-BCFD93EBAE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0" y="107878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5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3001384"/>
            <a:ext cx="7543801" cy="2867710"/>
          </a:xfrm>
        </p:spPr>
        <p:txBody>
          <a:bodyPr/>
          <a:lstStyle/>
          <a:p>
            <a:r>
              <a:rPr lang="en-US" dirty="0"/>
              <a:t>DRONA is available on GitHub.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http://drona-org.github.io/Drona/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DRONA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363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5FFF4-A784-4F2B-8A3A-9CEDA70CD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Building Distributed Systems is Challenging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BD7F0-1826-4B02-80BF-D0637931F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Multiple components (protocols) interacting.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Nondetermism</a:t>
            </a:r>
            <a:r>
              <a:rPr lang="en-US" dirty="0"/>
              <a:t>: Failures, Asynchrony 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State space explosion 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Traditional exhaustive or random search techniques do not scale.</a:t>
            </a:r>
          </a:p>
          <a:p>
            <a:pPr marL="829818" lvl="1" indent="-342900"/>
            <a:r>
              <a:rPr lang="en-US" dirty="0"/>
              <a:t>Inadequate test coverage.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practice, bugs are generally found in production or after deployment 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1FA53-B1F7-491E-80F7-78CCDC2B1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B4FD-85D9-41F7-B1C6-FDAF1530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2B8DD-C6D0-444E-B72F-BA74C536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78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D18BC-074C-4DFD-BCE2-BAC6FCE06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Fault Tolerant Distributed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42FF6-A03D-49DE-9C2F-5CD654E2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E0A8B-04C9-44C3-AA62-4A6468D6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BDF0D-D8B7-4060-B00E-0F056D69A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E67933-D116-41C9-9B4B-F4AF0D564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484" y="1317935"/>
            <a:ext cx="5368013" cy="34136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D8070D-C212-471A-A0CC-A9C9B6256D29}"/>
              </a:ext>
            </a:extLst>
          </p:cNvPr>
          <p:cNvSpPr txBox="1"/>
          <p:nvPr/>
        </p:nvSpPr>
        <p:spPr>
          <a:xfrm>
            <a:off x="1859638" y="4914069"/>
            <a:ext cx="5148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Software stack of a fault-tolerant distributed application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A43926-C55D-4600-931D-20CC43DA8B7F}"/>
              </a:ext>
            </a:extLst>
          </p:cNvPr>
          <p:cNvSpPr/>
          <p:nvPr/>
        </p:nvSpPr>
        <p:spPr>
          <a:xfrm>
            <a:off x="598636" y="5550190"/>
            <a:ext cx="82032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52525"/>
                </a:solidFill>
                <a:latin typeface="Arial" panose="020B0604020202020204" pitchFamily="34" charset="0"/>
              </a:rPr>
              <a:t>state machine replication</a:t>
            </a: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</a:rPr>
              <a:t> is a general method for implementing a fault-tolerant service by replicating logs. 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A090964-D1B9-4FEE-8C4E-F80FAE61FFF2}"/>
                  </a:ext>
                </a:extLst>
              </p14:cNvPr>
              <p14:cNvContentPartPr/>
              <p14:nvPr/>
            </p14:nvContentPartPr>
            <p14:xfrm>
              <a:off x="3108063" y="1447678"/>
              <a:ext cx="20160" cy="158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A090964-D1B9-4FEE-8C4E-F80FAE61FFF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99063" y="1438678"/>
                <a:ext cx="37800" cy="3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5460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D18BC-074C-4DFD-BCE2-BAC6FCE06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Fault Tolerant Distributed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483F1-43B6-46F0-A804-87005CC11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Observations: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Monolithic testing does not scale.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No component substitution and hence, no re-use of the systematic testing effort.</a:t>
            </a:r>
          </a:p>
          <a:p>
            <a:endParaRPr lang="en-US" dirty="0"/>
          </a:p>
          <a:p>
            <a:r>
              <a:rPr lang="en-US" dirty="0"/>
              <a:t>Solution: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Test-amplification via abstractions: Test each component in Isolation.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42FF6-A03D-49DE-9C2F-5CD654E2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E0A8B-04C9-44C3-AA62-4A6468D6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BDF0D-D8B7-4060-B00E-0F056D69A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236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D18BC-074C-4DFD-BCE2-BAC6FCE06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Fault Tolerant Distributed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483F1-43B6-46F0-A804-87005CC11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Solution: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Test-amplification via abstractions: Test each component in isolation.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Theory of Compositional Refinement: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42FF6-A03D-49DE-9C2F-5CD654E2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E0A8B-04C9-44C3-AA62-4A6468D6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BDF0D-D8B7-4060-B00E-0F056D69A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503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B01D2-9E58-48B9-BC32-A3807EDC7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Compositional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91830-8174-4BCF-9EC7-733741D9C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C023B-6364-4D03-9611-41F5E2012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B8227-577B-4B38-8066-59F2EA10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097EA-F3FC-4DD3-826B-EF0CF7089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668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6A65A-B2FD-4D31-A6E0-006728510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Assume Guarantee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4B776-E8F3-4622-B1CB-527B1EC29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0978E-8490-4230-8F1C-B4F4B54E2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382B5-5293-40DA-BC9D-5F162CB9A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746EF-4FA6-4A77-989C-1FECD607F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292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682F5-0E9E-4C97-BAC0-804B6675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Compositional Reasoning of Distributed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44B44-E399-475F-9551-F3FAA7863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8110B-A48F-40DA-91A9-2EAD3AC5E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AF81A-DED9-4251-AB96-11C97ECAA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DF78A-372B-4667-BEE6-4D49B2487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3875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7">
      <a:dk1>
        <a:srgbClr val="000000"/>
      </a:dk1>
      <a:lt1>
        <a:sysClr val="window" lastClr="FFFFFF"/>
      </a:lt1>
      <a:dk2>
        <a:srgbClr val="3F739B"/>
      </a:dk2>
      <a:lt2>
        <a:srgbClr val="CCDDEA"/>
      </a:lt2>
      <a:accent1>
        <a:srgbClr val="1F394D"/>
      </a:accent1>
      <a:accent2>
        <a:srgbClr val="FFFFFF"/>
      </a:accent2>
      <a:accent3>
        <a:srgbClr val="172A39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20145</TotalTime>
  <Words>379</Words>
  <Application>Microsoft Office PowerPoint</Application>
  <PresentationFormat>On-screen Show (4:3)</PresentationFormat>
  <Paragraphs>116</Paragraphs>
  <Slides>24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AngsanaUPC</vt:lpstr>
      <vt:lpstr>Arial</vt:lpstr>
      <vt:lpstr>Calibri</vt:lpstr>
      <vt:lpstr>Consolas</vt:lpstr>
      <vt:lpstr>Copperplate Gothic Bold</vt:lpstr>
      <vt:lpstr>Garamond</vt:lpstr>
      <vt:lpstr>Trebuchet MS</vt:lpstr>
      <vt:lpstr>Retrospect</vt:lpstr>
      <vt:lpstr>Compositional Reasoning of P programs</vt:lpstr>
      <vt:lpstr>Recap</vt:lpstr>
      <vt:lpstr>Building Distributed Systems is Challenging</vt:lpstr>
      <vt:lpstr>Fault Tolerant Distributed System</vt:lpstr>
      <vt:lpstr>Fault Tolerant Distributed System</vt:lpstr>
      <vt:lpstr>Fault Tolerant Distributed System</vt:lpstr>
      <vt:lpstr>Compositional Reasoning</vt:lpstr>
      <vt:lpstr>Assume Guarantee Reasoning</vt:lpstr>
      <vt:lpstr>Compositional Reasoning of Distributed Systems</vt:lpstr>
      <vt:lpstr>Test-Coverage Amplification</vt:lpstr>
      <vt:lpstr>Test-Coverage Amplification</vt:lpstr>
      <vt:lpstr>Compositional vs Monolithic</vt:lpstr>
      <vt:lpstr>Module</vt:lpstr>
      <vt:lpstr>Module Contructors</vt:lpstr>
      <vt:lpstr>Union</vt:lpstr>
      <vt:lpstr>Compose</vt:lpstr>
      <vt:lpstr>Substitution</vt:lpstr>
      <vt:lpstr>Substitution</vt:lpstr>
      <vt:lpstr>Example</vt:lpstr>
      <vt:lpstr>Example </vt:lpstr>
      <vt:lpstr>Hiera</vt:lpstr>
      <vt:lpstr>Autonomous Mobile Robotics</vt:lpstr>
      <vt:lpstr>Demo Video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Ankush Desai</dc:creator>
  <cp:lastModifiedBy>Ankush Desai</cp:lastModifiedBy>
  <cp:revision>678</cp:revision>
  <dcterms:created xsi:type="dcterms:W3CDTF">2015-07-12T05:32:15Z</dcterms:created>
  <dcterms:modified xsi:type="dcterms:W3CDTF">2017-09-12T03:37:49Z</dcterms:modified>
</cp:coreProperties>
</file>

<file path=docProps/thumbnail.jpeg>
</file>